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58" r:id="rId4"/>
    <p:sldId id="259" r:id="rId5"/>
    <p:sldId id="260" r:id="rId6"/>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10"/>
    <p:restoredTop sz="94660"/>
  </p:normalViewPr>
  <p:slideViewPr>
    <p:cSldViewPr snapToGrid="0">
      <p:cViewPr>
        <p:scale>
          <a:sx n="103" d="100"/>
          <a:sy n="103" d="100"/>
        </p:scale>
        <p:origin x="1240"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10/19/24</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2337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88563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932308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5321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95466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3884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18052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8421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2239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84488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10/19/24</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108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10/19/24</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176771859"/>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4"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jp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DA2507-3D62-F0E1-421F-472971BCAB99}"/>
              </a:ext>
            </a:extLst>
          </p:cNvPr>
          <p:cNvSpPr>
            <a:spLocks noGrp="1"/>
          </p:cNvSpPr>
          <p:nvPr>
            <p:ph type="ctrTitle"/>
          </p:nvPr>
        </p:nvSpPr>
        <p:spPr>
          <a:xfrm>
            <a:off x="762000" y="1062039"/>
            <a:ext cx="2952750" cy="2817438"/>
          </a:xfrm>
        </p:spPr>
        <p:txBody>
          <a:bodyPr>
            <a:normAutofit/>
          </a:bodyPr>
          <a:lstStyle/>
          <a:p>
            <a:pPr algn="l"/>
            <a:r>
              <a:rPr lang="en-CN" sz="5400" dirty="0">
                <a:latin typeface="ACADEMY ENGRAVED LET PLAIN:1.0" panose="02000000000000000000" pitchFamily="2" charset="0"/>
              </a:rPr>
              <a:t>Kinetic Art</a:t>
            </a:r>
          </a:p>
        </p:txBody>
      </p:sp>
      <p:sp>
        <p:nvSpPr>
          <p:cNvPr id="3" name="Subtitle 2">
            <a:extLst>
              <a:ext uri="{FF2B5EF4-FFF2-40B4-BE49-F238E27FC236}">
                <a16:creationId xmlns:a16="http://schemas.microsoft.com/office/drawing/2014/main" id="{0D48A855-AE0F-47D1-4B87-B23F00824D4B}"/>
              </a:ext>
            </a:extLst>
          </p:cNvPr>
          <p:cNvSpPr>
            <a:spLocks noGrp="1"/>
          </p:cNvSpPr>
          <p:nvPr>
            <p:ph type="subTitle" idx="1"/>
          </p:nvPr>
        </p:nvSpPr>
        <p:spPr>
          <a:xfrm>
            <a:off x="761999" y="4020671"/>
            <a:ext cx="2952749" cy="1775291"/>
          </a:xfrm>
        </p:spPr>
        <p:txBody>
          <a:bodyPr>
            <a:normAutofit/>
          </a:bodyPr>
          <a:lstStyle/>
          <a:p>
            <a:pPr algn="l"/>
            <a:r>
              <a:rPr lang="en-CN" sz="2000"/>
              <a:t>By: Silvia Cai</a:t>
            </a:r>
          </a:p>
          <a:p>
            <a:pPr algn="l"/>
            <a:endParaRPr lang="en-CN" sz="2000"/>
          </a:p>
        </p:txBody>
      </p:sp>
      <p:pic>
        <p:nvPicPr>
          <p:cNvPr id="4" name="Picture 3" descr="A blue and green background&#10;&#10;Description automatically generated with medium confidence">
            <a:extLst>
              <a:ext uri="{FF2B5EF4-FFF2-40B4-BE49-F238E27FC236}">
                <a16:creationId xmlns:a16="http://schemas.microsoft.com/office/drawing/2014/main" id="{8738DFCB-6235-142F-0680-B11E913AFB4F}"/>
              </a:ext>
            </a:extLst>
          </p:cNvPr>
          <p:cNvPicPr>
            <a:picLocks noChangeAspect="1"/>
          </p:cNvPicPr>
          <p:nvPr/>
        </p:nvPicPr>
        <p:blipFill>
          <a:blip r:embed="rId2"/>
          <a:srcRect l="13568" r="4608"/>
          <a:stretch/>
        </p:blipFill>
        <p:spPr>
          <a:xfrm>
            <a:off x="4232495" y="17019"/>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49952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9B43-746C-BBBA-D4E5-2E71FEB3F0BA}"/>
              </a:ext>
            </a:extLst>
          </p:cNvPr>
          <p:cNvSpPr>
            <a:spLocks noGrp="1"/>
          </p:cNvSpPr>
          <p:nvPr>
            <p:ph type="title"/>
          </p:nvPr>
        </p:nvSpPr>
        <p:spPr>
          <a:xfrm>
            <a:off x="762000" y="433754"/>
            <a:ext cx="9144000" cy="656492"/>
          </a:xfrm>
        </p:spPr>
        <p:txBody>
          <a:bodyPr>
            <a:normAutofit fontScale="90000"/>
          </a:bodyPr>
          <a:lstStyle/>
          <a:p>
            <a:r>
              <a:rPr lang="en-CN" dirty="0"/>
              <a:t>IDEA EXPLORATION </a:t>
            </a:r>
          </a:p>
        </p:txBody>
      </p:sp>
      <p:sp>
        <p:nvSpPr>
          <p:cNvPr id="4" name="Rectangle 3">
            <a:extLst>
              <a:ext uri="{FF2B5EF4-FFF2-40B4-BE49-F238E27FC236}">
                <a16:creationId xmlns:a16="http://schemas.microsoft.com/office/drawing/2014/main" id="{912A8A05-F910-C217-CAE9-00DA6A14A521}"/>
              </a:ext>
            </a:extLst>
          </p:cNvPr>
          <p:cNvSpPr/>
          <p:nvPr/>
        </p:nvSpPr>
        <p:spPr>
          <a:xfrm>
            <a:off x="635000" y="342900"/>
            <a:ext cx="10909300" cy="74734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896E6F79-B863-93E4-41CA-B944940B4D8E}"/>
              </a:ext>
            </a:extLst>
          </p:cNvPr>
          <p:cNvSpPr/>
          <p:nvPr/>
        </p:nvSpPr>
        <p:spPr>
          <a:xfrm>
            <a:off x="635000" y="1277327"/>
            <a:ext cx="10909300" cy="518208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3" name="Picture 12" descr="A drawing of rain drops and clouds&#10;&#10;Description automatically generated">
            <a:extLst>
              <a:ext uri="{FF2B5EF4-FFF2-40B4-BE49-F238E27FC236}">
                <a16:creationId xmlns:a16="http://schemas.microsoft.com/office/drawing/2014/main" id="{F283FEDC-DFA2-E52B-5B01-E17EB849B8CD}"/>
              </a:ext>
            </a:extLst>
          </p:cNvPr>
          <p:cNvPicPr>
            <a:picLocks noChangeAspect="1"/>
          </p:cNvPicPr>
          <p:nvPr/>
        </p:nvPicPr>
        <p:blipFill>
          <a:blip r:embed="rId2"/>
          <a:stretch>
            <a:fillRect/>
          </a:stretch>
        </p:blipFill>
        <p:spPr>
          <a:xfrm>
            <a:off x="762000" y="1637362"/>
            <a:ext cx="2200780" cy="1877015"/>
          </a:xfrm>
          <a:prstGeom prst="rect">
            <a:avLst/>
          </a:prstGeom>
        </p:spPr>
      </p:pic>
      <p:sp>
        <p:nvSpPr>
          <p:cNvPr id="3" name="Content Placeholder 2">
            <a:extLst>
              <a:ext uri="{FF2B5EF4-FFF2-40B4-BE49-F238E27FC236}">
                <a16:creationId xmlns:a16="http://schemas.microsoft.com/office/drawing/2014/main" id="{7D8E1131-3E27-BDCD-200F-71C237B55F9A}"/>
              </a:ext>
            </a:extLst>
          </p:cNvPr>
          <p:cNvSpPr txBox="1">
            <a:spLocks/>
          </p:cNvSpPr>
          <p:nvPr/>
        </p:nvSpPr>
        <p:spPr>
          <a:xfrm>
            <a:off x="3089780" y="1616364"/>
            <a:ext cx="3568118" cy="1892223"/>
          </a:xfrm>
          <a:prstGeom prst="rect">
            <a:avLst/>
          </a:prstGeom>
          <a:ln w="38100">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N" sz="1400" dirty="0"/>
              <a:t>T</a:t>
            </a:r>
            <a:r>
              <a:rPr lang="en-US" sz="1400" dirty="0"/>
              <a:t>h</a:t>
            </a:r>
            <a:r>
              <a:rPr lang="en-CN" sz="1400" dirty="0"/>
              <a:t>is is my first idea. It is about visuallizing nature and feelings. The rain drops that are falling from the clouds. The drops could also be symbolized as tears that falls off from my eyes. I will also put some clay made 3D eyes on the cloud to make my idea more obvious to catch. Combining feelings with the </a:t>
            </a:r>
            <a:r>
              <a:rPr lang="en-US" sz="1400" dirty="0"/>
              <a:t>beauty of nature and the depth of human emotions.</a:t>
            </a:r>
          </a:p>
        </p:txBody>
      </p:sp>
      <p:pic>
        <p:nvPicPr>
          <p:cNvPr id="6" name="Picture 5" descr="A drawing of a group of ghosts&#10;&#10;Description automatically generated">
            <a:extLst>
              <a:ext uri="{FF2B5EF4-FFF2-40B4-BE49-F238E27FC236}">
                <a16:creationId xmlns:a16="http://schemas.microsoft.com/office/drawing/2014/main" id="{760461FF-0B03-303D-23DA-462A6595FA06}"/>
              </a:ext>
            </a:extLst>
          </p:cNvPr>
          <p:cNvPicPr>
            <a:picLocks noChangeAspect="1"/>
          </p:cNvPicPr>
          <p:nvPr/>
        </p:nvPicPr>
        <p:blipFill>
          <a:blip r:embed="rId3"/>
          <a:stretch>
            <a:fillRect/>
          </a:stretch>
        </p:blipFill>
        <p:spPr>
          <a:xfrm>
            <a:off x="6733610" y="1637362"/>
            <a:ext cx="1667002" cy="1791638"/>
          </a:xfrm>
          <a:prstGeom prst="rect">
            <a:avLst/>
          </a:prstGeom>
        </p:spPr>
      </p:pic>
      <p:pic>
        <p:nvPicPr>
          <p:cNvPr id="9" name="Picture 8">
            <a:extLst>
              <a:ext uri="{FF2B5EF4-FFF2-40B4-BE49-F238E27FC236}">
                <a16:creationId xmlns:a16="http://schemas.microsoft.com/office/drawing/2014/main" id="{59A25AFF-B136-5FAC-154A-2A7280D0EAD1}"/>
              </a:ext>
            </a:extLst>
          </p:cNvPr>
          <p:cNvPicPr>
            <a:picLocks noChangeAspect="1"/>
          </p:cNvPicPr>
          <p:nvPr/>
        </p:nvPicPr>
        <p:blipFill>
          <a:blip r:embed="rId4"/>
          <a:stretch>
            <a:fillRect/>
          </a:stretch>
        </p:blipFill>
        <p:spPr>
          <a:xfrm>
            <a:off x="824091" y="4482541"/>
            <a:ext cx="3125320" cy="1597855"/>
          </a:xfrm>
          <a:prstGeom prst="rect">
            <a:avLst/>
          </a:prstGeom>
        </p:spPr>
      </p:pic>
      <p:pic>
        <p:nvPicPr>
          <p:cNvPr id="11" name="Picture 10" descr="A drawing of a mobile&#10;&#10;Description automatically generated">
            <a:extLst>
              <a:ext uri="{FF2B5EF4-FFF2-40B4-BE49-F238E27FC236}">
                <a16:creationId xmlns:a16="http://schemas.microsoft.com/office/drawing/2014/main" id="{B06BAE57-5740-60C4-B196-8D66ECFA185B}"/>
              </a:ext>
            </a:extLst>
          </p:cNvPr>
          <p:cNvPicPr>
            <a:picLocks noChangeAspect="1"/>
          </p:cNvPicPr>
          <p:nvPr/>
        </p:nvPicPr>
        <p:blipFill>
          <a:blip r:embed="rId5"/>
          <a:stretch>
            <a:fillRect/>
          </a:stretch>
        </p:blipFill>
        <p:spPr>
          <a:xfrm>
            <a:off x="8475364" y="4417500"/>
            <a:ext cx="2861272" cy="1682131"/>
          </a:xfrm>
          <a:prstGeom prst="rect">
            <a:avLst/>
          </a:prstGeom>
        </p:spPr>
      </p:pic>
      <p:sp>
        <p:nvSpPr>
          <p:cNvPr id="12" name="Content Placeholder 2">
            <a:extLst>
              <a:ext uri="{FF2B5EF4-FFF2-40B4-BE49-F238E27FC236}">
                <a16:creationId xmlns:a16="http://schemas.microsoft.com/office/drawing/2014/main" id="{BD276458-E2AE-91F9-D216-D45856E448A2}"/>
              </a:ext>
            </a:extLst>
          </p:cNvPr>
          <p:cNvSpPr txBox="1">
            <a:spLocks/>
          </p:cNvSpPr>
          <p:nvPr/>
        </p:nvSpPr>
        <p:spPr>
          <a:xfrm>
            <a:off x="8475364" y="1597132"/>
            <a:ext cx="2954636" cy="1892223"/>
          </a:xfrm>
          <a:prstGeom prst="rect">
            <a:avLst/>
          </a:prstGeom>
          <a:ln w="38100">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050" dirty="0"/>
              <a:t>The second idea shows the concept of "scaring oneself" expresses the origin of inner fears. By using mirrors to create the "ghost," the viewer can see their own reflection, symbolizing that these fears are self-created illusions. This allows the viewer to experience an immersive sensation, leading to a deeper understanding of the state of scaring oneself.</a:t>
            </a:r>
            <a:endParaRPr lang="en-CN" sz="1400" dirty="0"/>
          </a:p>
        </p:txBody>
      </p:sp>
      <p:sp>
        <p:nvSpPr>
          <p:cNvPr id="14" name="Content Placeholder 2">
            <a:extLst>
              <a:ext uri="{FF2B5EF4-FFF2-40B4-BE49-F238E27FC236}">
                <a16:creationId xmlns:a16="http://schemas.microsoft.com/office/drawing/2014/main" id="{2F3E6531-E275-E83C-87A0-1E6CDD7A0486}"/>
              </a:ext>
            </a:extLst>
          </p:cNvPr>
          <p:cNvSpPr txBox="1">
            <a:spLocks/>
          </p:cNvSpPr>
          <p:nvPr/>
        </p:nvSpPr>
        <p:spPr>
          <a:xfrm>
            <a:off x="832691" y="3868371"/>
            <a:ext cx="5825208" cy="2231260"/>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Broken pieces of glass, drilled with holes and connected by fishing line. This symbolizes the powerful force of nature and how broken emotions can be reshaped by natural occurrences. </a:t>
            </a:r>
            <a:endParaRPr lang="en-CN" sz="2000" dirty="0"/>
          </a:p>
        </p:txBody>
      </p:sp>
      <p:sp>
        <p:nvSpPr>
          <p:cNvPr id="17" name="Content Placeholder 2">
            <a:extLst>
              <a:ext uri="{FF2B5EF4-FFF2-40B4-BE49-F238E27FC236}">
                <a16:creationId xmlns:a16="http://schemas.microsoft.com/office/drawing/2014/main" id="{24B4B8D0-EE40-5BFF-AFC8-F145BDA83F7F}"/>
              </a:ext>
            </a:extLst>
          </p:cNvPr>
          <p:cNvSpPr txBox="1">
            <a:spLocks/>
          </p:cNvSpPr>
          <p:nvPr/>
        </p:nvSpPr>
        <p:spPr>
          <a:xfrm>
            <a:off x="6855590" y="3868372"/>
            <a:ext cx="4503717" cy="2212026"/>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N" sz="1200" dirty="0"/>
              <a:t>The last idea comes from the artist that I reserched about,</a:t>
            </a:r>
            <a:r>
              <a:rPr lang="en-US" sz="1200" dirty="0"/>
              <a:t> where I tried to mimic his style and choice of materials.</a:t>
            </a:r>
            <a:r>
              <a:rPr lang="en-CN" sz="1200" dirty="0"/>
              <a:t> </a:t>
            </a:r>
          </a:p>
        </p:txBody>
      </p:sp>
      <p:sp>
        <p:nvSpPr>
          <p:cNvPr id="21" name="Content Placeholder 2">
            <a:extLst>
              <a:ext uri="{FF2B5EF4-FFF2-40B4-BE49-F238E27FC236}">
                <a16:creationId xmlns:a16="http://schemas.microsoft.com/office/drawing/2014/main" id="{AE16FF90-BEB9-DDE3-A4C7-D71B93961EC4}"/>
              </a:ext>
            </a:extLst>
          </p:cNvPr>
          <p:cNvSpPr txBox="1">
            <a:spLocks/>
          </p:cNvSpPr>
          <p:nvPr/>
        </p:nvSpPr>
        <p:spPr>
          <a:xfrm>
            <a:off x="3958011" y="4583289"/>
            <a:ext cx="2708488" cy="1497107"/>
          </a:xfrm>
          <a:prstGeom prst="rect">
            <a:avLst/>
          </a:prstGeom>
          <a:ln w="38100">
            <a:no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viewer is encouraged to move around the artwork, searching for the angle that reveals the complete heart, portraying the idea that healing and wholeness can be found despite the fragility of emotions.</a:t>
            </a:r>
            <a:endParaRPr lang="en-CN" sz="2000" dirty="0"/>
          </a:p>
          <a:p>
            <a:pPr marL="0" indent="0">
              <a:buFont typeface="Arial" panose="020B0604020202020204" pitchFamily="34" charset="0"/>
              <a:buNone/>
            </a:pPr>
            <a:endParaRPr lang="en-CN" sz="2000" dirty="0"/>
          </a:p>
        </p:txBody>
      </p:sp>
      <p:sp>
        <p:nvSpPr>
          <p:cNvPr id="22" name="Content Placeholder 2">
            <a:extLst>
              <a:ext uri="{FF2B5EF4-FFF2-40B4-BE49-F238E27FC236}">
                <a16:creationId xmlns:a16="http://schemas.microsoft.com/office/drawing/2014/main" id="{A9E25C7B-1E0D-5820-BE79-C78A558F9087}"/>
              </a:ext>
            </a:extLst>
          </p:cNvPr>
          <p:cNvSpPr txBox="1">
            <a:spLocks/>
          </p:cNvSpPr>
          <p:nvPr/>
        </p:nvSpPr>
        <p:spPr>
          <a:xfrm>
            <a:off x="6864190" y="4417500"/>
            <a:ext cx="1611174" cy="1682131"/>
          </a:xfrm>
          <a:prstGeom prst="rect">
            <a:avLst/>
          </a:prstGeom>
          <a:ln w="38100">
            <a:no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50" dirty="0"/>
              <a:t>I created the artwork by attaching objects from my daily life onto a wire structure. The piece is designed to be turned by the wind, allowing it to move and change, symbolizing the constant flux and flow of everyday experiences.</a:t>
            </a:r>
            <a:endParaRPr lang="en-CN" sz="1400" dirty="0"/>
          </a:p>
        </p:txBody>
      </p:sp>
    </p:spTree>
    <p:extLst>
      <p:ext uri="{BB962C8B-B14F-4D97-AF65-F5344CB8AC3E}">
        <p14:creationId xmlns:p14="http://schemas.microsoft.com/office/powerpoint/2010/main" val="101984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2BB1-5EBD-0BDA-32E1-C3A692E5EB21}"/>
              </a:ext>
            </a:extLst>
          </p:cNvPr>
          <p:cNvSpPr>
            <a:spLocks noGrp="1"/>
          </p:cNvSpPr>
          <p:nvPr>
            <p:ph type="title"/>
          </p:nvPr>
        </p:nvSpPr>
        <p:spPr>
          <a:xfrm>
            <a:off x="762000" y="375138"/>
            <a:ext cx="9144000" cy="703385"/>
          </a:xfrm>
        </p:spPr>
        <p:txBody>
          <a:bodyPr/>
          <a:lstStyle/>
          <a:p>
            <a:r>
              <a:rPr lang="en-CN" dirty="0"/>
              <a:t>ARTIST RESEARCH </a:t>
            </a:r>
          </a:p>
        </p:txBody>
      </p:sp>
      <p:sp>
        <p:nvSpPr>
          <p:cNvPr id="3" name="Content Placeholder 2">
            <a:extLst>
              <a:ext uri="{FF2B5EF4-FFF2-40B4-BE49-F238E27FC236}">
                <a16:creationId xmlns:a16="http://schemas.microsoft.com/office/drawing/2014/main" id="{65A6F439-8380-F45A-DF7B-2FF48AAFE5F1}"/>
              </a:ext>
            </a:extLst>
          </p:cNvPr>
          <p:cNvSpPr>
            <a:spLocks noGrp="1"/>
          </p:cNvSpPr>
          <p:nvPr>
            <p:ph idx="1"/>
          </p:nvPr>
        </p:nvSpPr>
        <p:spPr>
          <a:xfrm>
            <a:off x="660311" y="1514626"/>
            <a:ext cx="4889500" cy="1471257"/>
          </a:xfrm>
          <a:ln w="38100">
            <a:solidFill>
              <a:schemeClr val="tx1"/>
            </a:solidFill>
          </a:ln>
        </p:spPr>
        <p:txBody>
          <a:bodyPr>
            <a:normAutofit/>
          </a:bodyPr>
          <a:lstStyle/>
          <a:p>
            <a:pPr marL="0" indent="0">
              <a:buNone/>
            </a:pPr>
            <a:r>
              <a:rPr lang="en-US" sz="1400" dirty="0"/>
              <a:t>A</a:t>
            </a:r>
            <a:r>
              <a:rPr lang="en-CN" sz="1400" dirty="0"/>
              <a:t>rtist : Alexander Calder use steel aluminum and wire to make kinetic art. </a:t>
            </a:r>
            <a:r>
              <a:rPr lang="en-US" sz="1400" dirty="0"/>
              <a:t>H</a:t>
            </a:r>
            <a:r>
              <a:rPr lang="en-CN" sz="1400" dirty="0"/>
              <a:t>e was famous for mobile and stabile. Mobiles means that the artwork are characterized by actuat movement within themselves. While Stabiles are the artworks that require viewers to walk around them to experience the changing perspectives and spacial relationships. </a:t>
            </a:r>
          </a:p>
        </p:txBody>
      </p:sp>
      <p:sp>
        <p:nvSpPr>
          <p:cNvPr id="4" name="Rectangle 3">
            <a:extLst>
              <a:ext uri="{FF2B5EF4-FFF2-40B4-BE49-F238E27FC236}">
                <a16:creationId xmlns:a16="http://schemas.microsoft.com/office/drawing/2014/main" id="{A24612D6-8D52-D493-12D3-C6A6EFDDDD5A}"/>
              </a:ext>
            </a:extLst>
          </p:cNvPr>
          <p:cNvSpPr/>
          <p:nvPr/>
        </p:nvSpPr>
        <p:spPr>
          <a:xfrm>
            <a:off x="635000" y="342900"/>
            <a:ext cx="10909300" cy="74734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026" name="Picture 2" descr="21 Facts About Alexander Calder | Contemporary Art | Sotheby's">
            <a:extLst>
              <a:ext uri="{FF2B5EF4-FFF2-40B4-BE49-F238E27FC236}">
                <a16:creationId xmlns:a16="http://schemas.microsoft.com/office/drawing/2014/main" id="{5826D7EE-6B49-49B6-1D4D-5FEEAC9A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773" y="1514626"/>
            <a:ext cx="2142135" cy="14952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xander Calder | Mariposa | MutualArt">
            <a:extLst>
              <a:ext uri="{FF2B5EF4-FFF2-40B4-BE49-F238E27FC236}">
                <a16:creationId xmlns:a16="http://schemas.microsoft.com/office/drawing/2014/main" id="{C54115A0-0F89-84EA-1D93-8BE69C7C67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52" r="8478" b="18703"/>
          <a:stretch/>
        </p:blipFill>
        <p:spPr bwMode="auto">
          <a:xfrm>
            <a:off x="605866" y="3258057"/>
            <a:ext cx="1448544" cy="181989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F269384-38B2-6011-F095-EEFE396FFC26}"/>
              </a:ext>
            </a:extLst>
          </p:cNvPr>
          <p:cNvSpPr txBox="1">
            <a:spLocks/>
          </p:cNvSpPr>
          <p:nvPr/>
        </p:nvSpPr>
        <p:spPr>
          <a:xfrm>
            <a:off x="2195040" y="3325958"/>
            <a:ext cx="5768200" cy="1648954"/>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kern="100" dirty="0">
                <a:ea typeface="DengXian" panose="02010600030101010101" pitchFamily="2" charset="-122"/>
                <a:cs typeface="Times New Roman" panose="02020603050405020304" pitchFamily="18" charset="0"/>
              </a:rPr>
              <a:t>I</a:t>
            </a:r>
            <a:r>
              <a:rPr lang="en-US" sz="1400" kern="100" dirty="0">
                <a:effectLst/>
                <a:ea typeface="DengXian" panose="02010600030101010101" pitchFamily="2" charset="-122"/>
                <a:cs typeface="Times New Roman" panose="02020603050405020304" pitchFamily="18" charset="0"/>
              </a:rPr>
              <a:t>n his work “Mariposa” he</a:t>
            </a:r>
            <a:r>
              <a:rPr lang="en-US" sz="1400" i="1" kern="100" dirty="0">
                <a:effectLst/>
                <a:ea typeface="DengXian" panose="02010600030101010101" pitchFamily="2" charset="-122"/>
                <a:cs typeface="Times New Roman" panose="02020603050405020304" pitchFamily="18" charset="0"/>
              </a:rPr>
              <a:t> </a:t>
            </a:r>
            <a:r>
              <a:rPr lang="en-CN" sz="1400" kern="100" dirty="0">
                <a:effectLst/>
                <a:ea typeface="DengXian" panose="02010600030101010101" pitchFamily="2" charset="-122"/>
                <a:cs typeface="Times New Roman" panose="02020603050405020304" pitchFamily="18" charset="0"/>
              </a:rPr>
              <a:t>brilliantly extracts the crucial elements of form, motion, and color that define the renowned sculptor’s theory and practice. Stopping apparently weightless above the viewer, the nineteen exquisitely cascading elements communicate a sense of limitless kinetic possibility, shifting and rotating to create infinite permutations within the simplest of abstract forms in perfect equilibrium.</a:t>
            </a:r>
          </a:p>
          <a:p>
            <a:pPr marL="0" indent="0">
              <a:buFont typeface="Arial" panose="020B0604020202020204" pitchFamily="34" charset="0"/>
              <a:buNone/>
            </a:pPr>
            <a:endParaRPr lang="en-CN" sz="1100" dirty="0"/>
          </a:p>
        </p:txBody>
      </p:sp>
      <p:sp>
        <p:nvSpPr>
          <p:cNvPr id="5" name="Content Placeholder 2">
            <a:extLst>
              <a:ext uri="{FF2B5EF4-FFF2-40B4-BE49-F238E27FC236}">
                <a16:creationId xmlns:a16="http://schemas.microsoft.com/office/drawing/2014/main" id="{FF48643E-0130-8345-B776-EA6B8E42DC20}"/>
              </a:ext>
            </a:extLst>
          </p:cNvPr>
          <p:cNvSpPr txBox="1">
            <a:spLocks/>
          </p:cNvSpPr>
          <p:nvPr/>
        </p:nvSpPr>
        <p:spPr>
          <a:xfrm>
            <a:off x="8103870" y="1282701"/>
            <a:ext cx="3453130" cy="1791638"/>
          </a:xfrm>
          <a:prstGeom prst="rect">
            <a:avLst/>
          </a:prstGeom>
          <a:ln w="38100">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N" sz="1600" kern="100" dirty="0">
                <a:effectLst/>
                <a:latin typeface="Aptos" panose="020B0004020202020204" pitchFamily="34" charset="0"/>
                <a:ea typeface="DengXian" panose="02010600030101010101" pitchFamily="2" charset="-122"/>
                <a:cs typeface="Times New Roman" panose="02020603050405020304" pitchFamily="18" charset="0"/>
              </a:rPr>
              <a:t>Calder’s artwork have different movements for example the art work “Circus”. The elements in the circus are moved by the </a:t>
            </a:r>
            <a:r>
              <a:rPr lang="en-US" sz="1600" kern="100" dirty="0">
                <a:effectLst/>
                <a:latin typeface="Aptos" panose="020B0004020202020204" pitchFamily="34" charset="0"/>
                <a:ea typeface="DengXian" panose="02010600030101010101" pitchFamily="2" charset="-122"/>
                <a:cs typeface="Times New Roman" panose="02020603050405020304" pitchFamily="18" charset="0"/>
              </a:rPr>
              <a:t>wires and performed by artist himself. </a:t>
            </a:r>
            <a:r>
              <a:rPr lang="en-CN" sz="1600" kern="100" dirty="0">
                <a:effectLst/>
                <a:latin typeface="Aptos" panose="020B0004020202020204" pitchFamily="34" charset="0"/>
                <a:ea typeface="DengXian" panose="02010600030101010101" pitchFamily="2" charset="-122"/>
                <a:cs typeface="Times New Roman" panose="02020603050405020304" pitchFamily="18" charset="0"/>
              </a:rPr>
              <a:t>His understanding and incorporation of movement’s animating force changed modern sculpture from static object to performative presence.</a:t>
            </a:r>
          </a:p>
        </p:txBody>
      </p:sp>
      <p:pic>
        <p:nvPicPr>
          <p:cNvPr id="7" name="Picture 6" descr="A person using a circular object&#10;&#10;Description automatically generated">
            <a:extLst>
              <a:ext uri="{FF2B5EF4-FFF2-40B4-BE49-F238E27FC236}">
                <a16:creationId xmlns:a16="http://schemas.microsoft.com/office/drawing/2014/main" id="{D94493A9-1F2B-0D2C-DF9D-A8E19562999D}"/>
              </a:ext>
            </a:extLst>
          </p:cNvPr>
          <p:cNvPicPr>
            <a:picLocks noChangeAspect="1"/>
          </p:cNvPicPr>
          <p:nvPr/>
        </p:nvPicPr>
        <p:blipFill>
          <a:blip r:embed="rId4"/>
          <a:stretch>
            <a:fillRect/>
          </a:stretch>
        </p:blipFill>
        <p:spPr>
          <a:xfrm>
            <a:off x="8103870" y="3222916"/>
            <a:ext cx="3482264" cy="1855038"/>
          </a:xfrm>
          <a:prstGeom prst="rect">
            <a:avLst/>
          </a:prstGeom>
        </p:spPr>
      </p:pic>
      <p:pic>
        <p:nvPicPr>
          <p:cNvPr id="8" name="Picture 7" descr="A screenshot of a video&#10;&#10;Description automatically generated">
            <a:extLst>
              <a:ext uri="{FF2B5EF4-FFF2-40B4-BE49-F238E27FC236}">
                <a16:creationId xmlns:a16="http://schemas.microsoft.com/office/drawing/2014/main" id="{26035D8D-2DD0-E5A9-6318-C75DCA55E382}"/>
              </a:ext>
            </a:extLst>
          </p:cNvPr>
          <p:cNvPicPr>
            <a:picLocks noChangeAspect="1"/>
          </p:cNvPicPr>
          <p:nvPr/>
        </p:nvPicPr>
        <p:blipFill>
          <a:blip r:embed="rId5" cstate="print">
            <a:extLst>
              <a:ext uri="{28A0092B-C50C-407E-A947-70E740481C1C}">
                <a14:useLocalDpi xmlns:a14="http://schemas.microsoft.com/office/drawing/2010/main" val="0"/>
              </a:ext>
            </a:extLst>
          </a:blip>
          <a:srcRect b="26143"/>
          <a:stretch/>
        </p:blipFill>
        <p:spPr>
          <a:xfrm>
            <a:off x="8103870" y="5150226"/>
            <a:ext cx="3368732" cy="1572703"/>
          </a:xfrm>
          <a:prstGeom prst="rect">
            <a:avLst/>
          </a:prstGeom>
        </p:spPr>
      </p:pic>
      <p:sp>
        <p:nvSpPr>
          <p:cNvPr id="9" name="Content Placeholder 2">
            <a:extLst>
              <a:ext uri="{FF2B5EF4-FFF2-40B4-BE49-F238E27FC236}">
                <a16:creationId xmlns:a16="http://schemas.microsoft.com/office/drawing/2014/main" id="{077861A7-440C-BF85-DE44-790F41CA85D5}"/>
              </a:ext>
            </a:extLst>
          </p:cNvPr>
          <p:cNvSpPr txBox="1">
            <a:spLocks/>
          </p:cNvSpPr>
          <p:nvPr/>
        </p:nvSpPr>
        <p:spPr>
          <a:xfrm>
            <a:off x="635000" y="5221595"/>
            <a:ext cx="7262908" cy="1431972"/>
          </a:xfrm>
          <a:prstGeom prst="rect">
            <a:avLst/>
          </a:prstGeom>
          <a:ln w="38100">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N" sz="1800" dirty="0">
                <a:effectLst/>
                <a:latin typeface="Aptos" panose="020B0004020202020204" pitchFamily="34" charset="0"/>
                <a:ea typeface="DengXian" panose="02010600030101010101" pitchFamily="2" charset="-122"/>
                <a:cs typeface="Times New Roman" panose="02020603050405020304" pitchFamily="18" charset="0"/>
              </a:rPr>
              <a:t>Blue moon (wind stand) I saw this artwork presented in a video by Sotheby's. And the feeling this kinetic artwork gives me is one of peace. The piece features different moon shapes centered around a round, gold-colored moon. The gold moon holds the balance and adds weight to the entire artwork. The movement of the moons is controlled by the natural wind. The gentle swaying, combined with the play of light and shadow in the gallery, creates a sense of surrounded by nature as we walk into the artwork.</a:t>
            </a:r>
            <a:r>
              <a:rPr lang="en-CN" sz="900" dirty="0">
                <a:effectLst/>
              </a:rPr>
              <a:t> </a:t>
            </a:r>
            <a:endParaRPr lang="en-CN" sz="1100" dirty="0"/>
          </a:p>
        </p:txBody>
      </p:sp>
    </p:spTree>
    <p:extLst>
      <p:ext uri="{BB962C8B-B14F-4D97-AF65-F5344CB8AC3E}">
        <p14:creationId xmlns:p14="http://schemas.microsoft.com/office/powerpoint/2010/main" val="381512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6203-A6E7-0A15-CABA-175BA3819B9C}"/>
              </a:ext>
            </a:extLst>
          </p:cNvPr>
          <p:cNvSpPr>
            <a:spLocks noGrp="1"/>
          </p:cNvSpPr>
          <p:nvPr>
            <p:ph type="title"/>
          </p:nvPr>
        </p:nvSpPr>
        <p:spPr>
          <a:xfrm>
            <a:off x="762000" y="398585"/>
            <a:ext cx="9144000" cy="726830"/>
          </a:xfrm>
        </p:spPr>
        <p:txBody>
          <a:bodyPr/>
          <a:lstStyle/>
          <a:p>
            <a:r>
              <a:rPr lang="en-CN" dirty="0"/>
              <a:t>PROCESSING</a:t>
            </a:r>
          </a:p>
        </p:txBody>
      </p:sp>
      <p:pic>
        <p:nvPicPr>
          <p:cNvPr id="7" name="Content Placeholder 6" descr="A group of round wooden discs with holes&#10;&#10;Description automatically generated with medium confidence">
            <a:extLst>
              <a:ext uri="{FF2B5EF4-FFF2-40B4-BE49-F238E27FC236}">
                <a16:creationId xmlns:a16="http://schemas.microsoft.com/office/drawing/2014/main" id="{BDBA13E8-1724-4F86-4B18-EC640F38E606}"/>
              </a:ext>
            </a:extLst>
          </p:cNvPr>
          <p:cNvPicPr>
            <a:picLocks noGrp="1" noChangeAspect="1"/>
          </p:cNvPicPr>
          <p:nvPr>
            <p:ph idx="1"/>
          </p:nvPr>
        </p:nvPicPr>
        <p:blipFill>
          <a:blip r:embed="rId2"/>
          <a:stretch>
            <a:fillRect/>
          </a:stretch>
        </p:blipFill>
        <p:spPr>
          <a:xfrm rot="5400000">
            <a:off x="643816" y="4193942"/>
            <a:ext cx="1907756" cy="1430817"/>
          </a:xfrm>
        </p:spPr>
      </p:pic>
      <p:sp>
        <p:nvSpPr>
          <p:cNvPr id="4" name="Rectangle 3">
            <a:extLst>
              <a:ext uri="{FF2B5EF4-FFF2-40B4-BE49-F238E27FC236}">
                <a16:creationId xmlns:a16="http://schemas.microsoft.com/office/drawing/2014/main" id="{3ECF569C-039F-304E-CBB6-E7F4BA8F90A0}"/>
              </a:ext>
            </a:extLst>
          </p:cNvPr>
          <p:cNvSpPr/>
          <p:nvPr/>
        </p:nvSpPr>
        <p:spPr>
          <a:xfrm>
            <a:off x="635000" y="342900"/>
            <a:ext cx="10909300" cy="74734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4F5DD508-FA44-8737-367B-88C262FC54A2}"/>
              </a:ext>
            </a:extLst>
          </p:cNvPr>
          <p:cNvSpPr/>
          <p:nvPr/>
        </p:nvSpPr>
        <p:spPr>
          <a:xfrm>
            <a:off x="635000" y="1277327"/>
            <a:ext cx="10909300" cy="518208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9" name="Picture 8" descr="A wooden box with a stick on top of it&#10;&#10;Description automatically generated">
            <a:extLst>
              <a:ext uri="{FF2B5EF4-FFF2-40B4-BE49-F238E27FC236}">
                <a16:creationId xmlns:a16="http://schemas.microsoft.com/office/drawing/2014/main" id="{24AD8028-3B5E-4E80-8A46-CA5898758A04}"/>
              </a:ext>
            </a:extLst>
          </p:cNvPr>
          <p:cNvPicPr>
            <a:picLocks noChangeAspect="1"/>
          </p:cNvPicPr>
          <p:nvPr/>
        </p:nvPicPr>
        <p:blipFill>
          <a:blip r:embed="rId3"/>
          <a:stretch>
            <a:fillRect/>
          </a:stretch>
        </p:blipFill>
        <p:spPr>
          <a:xfrm>
            <a:off x="6571631" y="1447799"/>
            <a:ext cx="2295954" cy="1721966"/>
          </a:xfrm>
          <a:prstGeom prst="rect">
            <a:avLst/>
          </a:prstGeom>
        </p:spPr>
      </p:pic>
      <p:pic>
        <p:nvPicPr>
          <p:cNvPr id="11" name="Picture 10" descr="A person holding a small white object&#10;&#10;Description automatically generated">
            <a:extLst>
              <a:ext uri="{FF2B5EF4-FFF2-40B4-BE49-F238E27FC236}">
                <a16:creationId xmlns:a16="http://schemas.microsoft.com/office/drawing/2014/main" id="{DEF92F63-0D84-6887-8775-2291450B5E3F}"/>
              </a:ext>
            </a:extLst>
          </p:cNvPr>
          <p:cNvPicPr>
            <a:picLocks noChangeAspect="1"/>
          </p:cNvPicPr>
          <p:nvPr/>
        </p:nvPicPr>
        <p:blipFill>
          <a:blip r:embed="rId4"/>
          <a:stretch>
            <a:fillRect/>
          </a:stretch>
        </p:blipFill>
        <p:spPr>
          <a:xfrm rot="5400000">
            <a:off x="6445195" y="3371887"/>
            <a:ext cx="1133185" cy="849889"/>
          </a:xfrm>
          <a:prstGeom prst="rect">
            <a:avLst/>
          </a:prstGeom>
        </p:spPr>
      </p:pic>
      <p:pic>
        <p:nvPicPr>
          <p:cNvPr id="13" name="Picture 12" descr="A painting kit on a tray&#10;&#10;Description automatically generated">
            <a:extLst>
              <a:ext uri="{FF2B5EF4-FFF2-40B4-BE49-F238E27FC236}">
                <a16:creationId xmlns:a16="http://schemas.microsoft.com/office/drawing/2014/main" id="{01138740-E0DC-B211-B84F-D6261009A356}"/>
              </a:ext>
            </a:extLst>
          </p:cNvPr>
          <p:cNvPicPr>
            <a:picLocks noChangeAspect="1"/>
          </p:cNvPicPr>
          <p:nvPr/>
        </p:nvPicPr>
        <p:blipFill>
          <a:blip r:embed="rId5"/>
          <a:srcRect l="6089" t="20482" r="19752"/>
          <a:stretch/>
        </p:blipFill>
        <p:spPr>
          <a:xfrm rot="5400000">
            <a:off x="8376424" y="3817058"/>
            <a:ext cx="854512" cy="1628905"/>
          </a:xfrm>
          <a:prstGeom prst="rect">
            <a:avLst/>
          </a:prstGeom>
        </p:spPr>
      </p:pic>
      <p:pic>
        <p:nvPicPr>
          <p:cNvPr id="15" name="Picture 14" descr="A white cat and a yellow duck on a white napkin&#10;&#10;Description automatically generated">
            <a:extLst>
              <a:ext uri="{FF2B5EF4-FFF2-40B4-BE49-F238E27FC236}">
                <a16:creationId xmlns:a16="http://schemas.microsoft.com/office/drawing/2014/main" id="{11CCF7FD-FF0C-3E12-9488-C9EB018BBE96}"/>
              </a:ext>
            </a:extLst>
          </p:cNvPr>
          <p:cNvPicPr>
            <a:picLocks noChangeAspect="1"/>
          </p:cNvPicPr>
          <p:nvPr/>
        </p:nvPicPr>
        <p:blipFill>
          <a:blip r:embed="rId6"/>
          <a:srcRect t="45045" b="18060"/>
          <a:stretch/>
        </p:blipFill>
        <p:spPr>
          <a:xfrm>
            <a:off x="7989228" y="3321677"/>
            <a:ext cx="1302817" cy="854511"/>
          </a:xfrm>
          <a:prstGeom prst="rect">
            <a:avLst/>
          </a:prstGeom>
        </p:spPr>
      </p:pic>
      <p:sp>
        <p:nvSpPr>
          <p:cNvPr id="3" name="Content Placeholder 2">
            <a:extLst>
              <a:ext uri="{FF2B5EF4-FFF2-40B4-BE49-F238E27FC236}">
                <a16:creationId xmlns:a16="http://schemas.microsoft.com/office/drawing/2014/main" id="{E0CE596A-EC01-DFC7-87AF-138AD5C45421}"/>
              </a:ext>
            </a:extLst>
          </p:cNvPr>
          <p:cNvSpPr txBox="1">
            <a:spLocks/>
          </p:cNvSpPr>
          <p:nvPr/>
        </p:nvSpPr>
        <p:spPr>
          <a:xfrm>
            <a:off x="835316" y="1447800"/>
            <a:ext cx="3425185" cy="360903"/>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I chose to present the second idea. </a:t>
            </a:r>
          </a:p>
        </p:txBody>
      </p:sp>
      <p:pic>
        <p:nvPicPr>
          <p:cNvPr id="8" name="Picture 7">
            <a:extLst>
              <a:ext uri="{FF2B5EF4-FFF2-40B4-BE49-F238E27FC236}">
                <a16:creationId xmlns:a16="http://schemas.microsoft.com/office/drawing/2014/main" id="{068C3F2B-0487-AABA-7376-7784ABE1A5E3}"/>
              </a:ext>
            </a:extLst>
          </p:cNvPr>
          <p:cNvPicPr>
            <a:picLocks noChangeAspect="1"/>
          </p:cNvPicPr>
          <p:nvPr/>
        </p:nvPicPr>
        <p:blipFill>
          <a:blip r:embed="rId7"/>
          <a:stretch>
            <a:fillRect/>
          </a:stretch>
        </p:blipFill>
        <p:spPr>
          <a:xfrm rot="5400000">
            <a:off x="643816" y="2199085"/>
            <a:ext cx="1907756" cy="1430817"/>
          </a:xfrm>
          <a:prstGeom prst="rect">
            <a:avLst/>
          </a:prstGeom>
        </p:spPr>
      </p:pic>
      <p:sp>
        <p:nvSpPr>
          <p:cNvPr id="10" name="Content Placeholder 2">
            <a:extLst>
              <a:ext uri="{FF2B5EF4-FFF2-40B4-BE49-F238E27FC236}">
                <a16:creationId xmlns:a16="http://schemas.microsoft.com/office/drawing/2014/main" id="{349DAF1F-0304-5A34-7690-33086C0EDF04}"/>
              </a:ext>
            </a:extLst>
          </p:cNvPr>
          <p:cNvSpPr txBox="1">
            <a:spLocks/>
          </p:cNvSpPr>
          <p:nvPr/>
        </p:nvSpPr>
        <p:spPr>
          <a:xfrm>
            <a:off x="2435432" y="1942937"/>
            <a:ext cx="1825069" cy="1668944"/>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-I use the illustrator to create an accurate size of my prototype, to test out if my measurement is precise. </a:t>
            </a:r>
          </a:p>
        </p:txBody>
      </p:sp>
      <p:pic>
        <p:nvPicPr>
          <p:cNvPr id="16" name="Picture 15" descr="A group of wood pieces on a table&#10;&#10;Description automatically generated">
            <a:extLst>
              <a:ext uri="{FF2B5EF4-FFF2-40B4-BE49-F238E27FC236}">
                <a16:creationId xmlns:a16="http://schemas.microsoft.com/office/drawing/2014/main" id="{BFF60BD2-DB93-1B47-464D-93E72515C6AA}"/>
              </a:ext>
            </a:extLst>
          </p:cNvPr>
          <p:cNvPicPr>
            <a:picLocks noChangeAspect="1"/>
          </p:cNvPicPr>
          <p:nvPr/>
        </p:nvPicPr>
        <p:blipFill>
          <a:blip r:embed="rId8"/>
          <a:stretch>
            <a:fillRect/>
          </a:stretch>
        </p:blipFill>
        <p:spPr>
          <a:xfrm>
            <a:off x="2397769" y="3925581"/>
            <a:ext cx="1539501" cy="1937648"/>
          </a:xfrm>
          <a:prstGeom prst="rect">
            <a:avLst/>
          </a:prstGeom>
        </p:spPr>
      </p:pic>
      <p:sp>
        <p:nvSpPr>
          <p:cNvPr id="17" name="Content Placeholder 2">
            <a:extLst>
              <a:ext uri="{FF2B5EF4-FFF2-40B4-BE49-F238E27FC236}">
                <a16:creationId xmlns:a16="http://schemas.microsoft.com/office/drawing/2014/main" id="{5C30405E-F76F-2CE0-157F-334C2F227EE0}"/>
              </a:ext>
            </a:extLst>
          </p:cNvPr>
          <p:cNvSpPr txBox="1">
            <a:spLocks/>
          </p:cNvSpPr>
          <p:nvPr/>
        </p:nvSpPr>
        <p:spPr>
          <a:xfrm>
            <a:off x="4382830" y="1447799"/>
            <a:ext cx="2066472" cy="2164081"/>
          </a:xfrm>
          <a:prstGeom prst="rect">
            <a:avLst/>
          </a:prstGeom>
          <a:ln w="38100">
            <a:solidFill>
              <a:schemeClr val="tx1"/>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-I use the measurement that I got in the prototype and adding the thickness of the wood to get the actual measurement that I should use for my final design. We use the fab lab to cut out all the wood to the size that I want. Thanks to Mr. Ivan and Mr. Kilgore teaching me how to use the tools safely to get the materials that I want.  </a:t>
            </a:r>
          </a:p>
        </p:txBody>
      </p:sp>
      <p:sp>
        <p:nvSpPr>
          <p:cNvPr id="20" name="Content Placeholder 2">
            <a:extLst>
              <a:ext uri="{FF2B5EF4-FFF2-40B4-BE49-F238E27FC236}">
                <a16:creationId xmlns:a16="http://schemas.microsoft.com/office/drawing/2014/main" id="{6CB397C2-3F49-46F5-B153-E0D40A58BBF2}"/>
              </a:ext>
            </a:extLst>
          </p:cNvPr>
          <p:cNvSpPr txBox="1">
            <a:spLocks/>
          </p:cNvSpPr>
          <p:nvPr/>
        </p:nvSpPr>
        <p:spPr>
          <a:xfrm>
            <a:off x="4055798" y="3796832"/>
            <a:ext cx="2393504" cy="2164081"/>
          </a:xfrm>
          <a:prstGeom prst="rect">
            <a:avLst/>
          </a:prstGeom>
          <a:ln w="38100">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After cutting all materials I used wood glue and nail gun to make the box. After the box is made I measured out the place where the holes should be drilled to put the ghosts in. It was very hard to line up all the holes that are in different plane. So, we worked very hard to make them accurate.</a:t>
            </a:r>
          </a:p>
        </p:txBody>
      </p:sp>
      <p:sp>
        <p:nvSpPr>
          <p:cNvPr id="21" name="Content Placeholder 2">
            <a:extLst>
              <a:ext uri="{FF2B5EF4-FFF2-40B4-BE49-F238E27FC236}">
                <a16:creationId xmlns:a16="http://schemas.microsoft.com/office/drawing/2014/main" id="{4BF21ABC-53A4-91EE-C1D5-7E60B33A9D2C}"/>
              </a:ext>
            </a:extLst>
          </p:cNvPr>
          <p:cNvSpPr txBox="1">
            <a:spLocks/>
          </p:cNvSpPr>
          <p:nvPr/>
        </p:nvSpPr>
        <p:spPr>
          <a:xfrm>
            <a:off x="9009190" y="1447799"/>
            <a:ext cx="2393504" cy="1686797"/>
          </a:xfrm>
          <a:prstGeom prst="rect">
            <a:avLst/>
          </a:prstGeom>
          <a:ln w="38100">
            <a:solidFill>
              <a:schemeClr val="tx1"/>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I choose to use a thick wood as the turning part because it can be more stable and</a:t>
            </a:r>
            <a:r>
              <a:rPr lang="zh-CN" altLang="en-US" sz="1400" dirty="0"/>
              <a:t> </a:t>
            </a:r>
            <a:r>
              <a:rPr lang="en-US" altLang="zh-CN" sz="1400" dirty="0"/>
              <a:t>easier</a:t>
            </a:r>
            <a:r>
              <a:rPr lang="en-US" sz="1400" dirty="0"/>
              <a:t> to support the ”ghosts” on top of the wood sticks. I use the illustrator to create the circles and the ghost. I first laser cut them using cardboard to test out if they work well. I found out the ghosts are too small so I adjusted them.  </a:t>
            </a:r>
          </a:p>
        </p:txBody>
      </p:sp>
      <p:sp>
        <p:nvSpPr>
          <p:cNvPr id="22" name="Content Placeholder 2">
            <a:extLst>
              <a:ext uri="{FF2B5EF4-FFF2-40B4-BE49-F238E27FC236}">
                <a16:creationId xmlns:a16="http://schemas.microsoft.com/office/drawing/2014/main" id="{23299E83-4F77-E5CA-4596-6447B1B008F4}"/>
              </a:ext>
            </a:extLst>
          </p:cNvPr>
          <p:cNvSpPr txBox="1">
            <a:spLocks/>
          </p:cNvSpPr>
          <p:nvPr/>
        </p:nvSpPr>
        <p:spPr>
          <a:xfrm>
            <a:off x="9365400" y="3312820"/>
            <a:ext cx="2015623" cy="854512"/>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To create the scene of my life in the top of the box I choose to use clay(</a:t>
            </a:r>
            <a:r>
              <a:rPr lang="en-US" sz="1000" b="0" i="0" u="none" strike="noStrike" dirty="0" err="1">
                <a:solidFill>
                  <a:srgbClr val="E1E3E6"/>
                </a:solidFill>
                <a:effectLst/>
                <a:latin typeface="PingFang SC" panose="020B0400000000000000" pitchFamily="34" charset="-122"/>
                <a:ea typeface="PingFang SC" panose="020B0400000000000000" pitchFamily="34" charset="-122"/>
              </a:rPr>
              <a:t>Lithoplastic</a:t>
            </a:r>
            <a:r>
              <a:rPr lang="en-US" sz="1000" b="0" i="0" u="none" strike="noStrike" dirty="0">
                <a:solidFill>
                  <a:srgbClr val="E1E3E6"/>
                </a:solidFill>
                <a:effectLst/>
                <a:latin typeface="PingFang SC" panose="020B0400000000000000" pitchFamily="34" charset="-122"/>
                <a:ea typeface="PingFang SC" panose="020B0400000000000000" pitchFamily="34" charset="-122"/>
              </a:rPr>
              <a:t> clay</a:t>
            </a:r>
            <a:r>
              <a:rPr lang="en-US" sz="1200" dirty="0"/>
              <a:t>). </a:t>
            </a:r>
            <a:r>
              <a:rPr lang="zh-CN" altLang="en-US" sz="1200" dirty="0"/>
              <a:t> </a:t>
            </a:r>
            <a:endParaRPr lang="en-US" sz="1200" dirty="0"/>
          </a:p>
        </p:txBody>
      </p:sp>
      <p:sp>
        <p:nvSpPr>
          <p:cNvPr id="23" name="Content Placeholder 2">
            <a:extLst>
              <a:ext uri="{FF2B5EF4-FFF2-40B4-BE49-F238E27FC236}">
                <a16:creationId xmlns:a16="http://schemas.microsoft.com/office/drawing/2014/main" id="{7B32897E-1885-44E5-C6AF-C4B65F5CF9BA}"/>
              </a:ext>
            </a:extLst>
          </p:cNvPr>
          <p:cNvSpPr txBox="1">
            <a:spLocks/>
          </p:cNvSpPr>
          <p:nvPr/>
        </p:nvSpPr>
        <p:spPr>
          <a:xfrm>
            <a:off x="9692431" y="4317947"/>
            <a:ext cx="1710263" cy="1642965"/>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I separated my work evenly, I chose to work on the wood part when I was at school and all the clay parts were done at home. </a:t>
            </a:r>
          </a:p>
        </p:txBody>
      </p:sp>
      <p:sp>
        <p:nvSpPr>
          <p:cNvPr id="24" name="Content Placeholder 2">
            <a:extLst>
              <a:ext uri="{FF2B5EF4-FFF2-40B4-BE49-F238E27FC236}">
                <a16:creationId xmlns:a16="http://schemas.microsoft.com/office/drawing/2014/main" id="{F89BE78E-80C8-BBA8-A509-A7CF21623195}"/>
              </a:ext>
            </a:extLst>
          </p:cNvPr>
          <p:cNvSpPr txBox="1">
            <a:spLocks/>
          </p:cNvSpPr>
          <p:nvPr/>
        </p:nvSpPr>
        <p:spPr>
          <a:xfrm>
            <a:off x="6615685" y="5245847"/>
            <a:ext cx="2935139" cy="882577"/>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t>I first created the shapes of the trees, duck, cat, house, and person. I wait until they dry. After they dry, I use sandpaper to smooth the surface of the clay and color it with acrylic paint. </a:t>
            </a:r>
          </a:p>
          <a:p>
            <a:pPr marL="0" indent="0">
              <a:buFont typeface="Arial" panose="020B0604020202020204" pitchFamily="34" charset="0"/>
              <a:buNone/>
            </a:pPr>
            <a:endParaRPr lang="en-US" sz="1400" dirty="0"/>
          </a:p>
        </p:txBody>
      </p:sp>
      <p:pic>
        <p:nvPicPr>
          <p:cNvPr id="26" name="Picture 25" descr="A hand holding a blue object&#10;&#10;Description automatically generated">
            <a:extLst>
              <a:ext uri="{FF2B5EF4-FFF2-40B4-BE49-F238E27FC236}">
                <a16:creationId xmlns:a16="http://schemas.microsoft.com/office/drawing/2014/main" id="{36EC6229-A685-28D7-E4B9-75438D0DF04D}"/>
              </a:ext>
            </a:extLst>
          </p:cNvPr>
          <p:cNvPicPr>
            <a:picLocks noChangeAspect="1"/>
          </p:cNvPicPr>
          <p:nvPr/>
        </p:nvPicPr>
        <p:blipFill>
          <a:blip r:embed="rId9"/>
          <a:srcRect l="14881" t="5648" r="18825" b="26057"/>
          <a:stretch/>
        </p:blipFill>
        <p:spPr>
          <a:xfrm rot="5400000">
            <a:off x="6958517" y="4089173"/>
            <a:ext cx="1103139" cy="852325"/>
          </a:xfrm>
          <a:prstGeom prst="rect">
            <a:avLst/>
          </a:prstGeom>
        </p:spPr>
      </p:pic>
      <p:pic>
        <p:nvPicPr>
          <p:cNvPr id="28" name="Picture 27" descr="A person measuring a piece of wood&#10;&#10;Description automatically generated">
            <a:extLst>
              <a:ext uri="{FF2B5EF4-FFF2-40B4-BE49-F238E27FC236}">
                <a16:creationId xmlns:a16="http://schemas.microsoft.com/office/drawing/2014/main" id="{D3176A0B-4142-F574-DE78-ADB5A0737E53}"/>
              </a:ext>
            </a:extLst>
          </p:cNvPr>
          <p:cNvPicPr>
            <a:picLocks noChangeAspect="1"/>
          </p:cNvPicPr>
          <p:nvPr/>
        </p:nvPicPr>
        <p:blipFill>
          <a:blip r:embed="rId10"/>
          <a:stretch>
            <a:fillRect/>
          </a:stretch>
        </p:blipFill>
        <p:spPr>
          <a:xfrm rot="5400000">
            <a:off x="2748083" y="5031576"/>
            <a:ext cx="1464257" cy="1098194"/>
          </a:xfrm>
          <a:prstGeom prst="rect">
            <a:avLst/>
          </a:prstGeom>
        </p:spPr>
      </p:pic>
    </p:spTree>
    <p:extLst>
      <p:ext uri="{BB962C8B-B14F-4D97-AF65-F5344CB8AC3E}">
        <p14:creationId xmlns:p14="http://schemas.microsoft.com/office/powerpoint/2010/main" val="254465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53F3-75F3-99E8-7C39-E61D2C07E811}"/>
              </a:ext>
            </a:extLst>
          </p:cNvPr>
          <p:cNvSpPr>
            <a:spLocks noGrp="1"/>
          </p:cNvSpPr>
          <p:nvPr>
            <p:ph type="title"/>
          </p:nvPr>
        </p:nvSpPr>
        <p:spPr>
          <a:xfrm>
            <a:off x="669744" y="357722"/>
            <a:ext cx="9144000" cy="1055076"/>
          </a:xfrm>
        </p:spPr>
        <p:txBody>
          <a:bodyPr>
            <a:normAutofit/>
          </a:bodyPr>
          <a:lstStyle/>
          <a:p>
            <a:r>
              <a:rPr lang="en-CN" dirty="0"/>
              <a:t>Processing + Final</a:t>
            </a:r>
            <a:r>
              <a:rPr lang="zh-CN" altLang="en-US" dirty="0"/>
              <a:t> </a:t>
            </a:r>
            <a:r>
              <a:rPr lang="en-US" altLang="zh-CN" dirty="0"/>
              <a:t>art project </a:t>
            </a:r>
            <a:endParaRPr lang="en-CN" dirty="0"/>
          </a:p>
        </p:txBody>
      </p:sp>
      <p:sp>
        <p:nvSpPr>
          <p:cNvPr id="3" name="Content Placeholder 2">
            <a:extLst>
              <a:ext uri="{FF2B5EF4-FFF2-40B4-BE49-F238E27FC236}">
                <a16:creationId xmlns:a16="http://schemas.microsoft.com/office/drawing/2014/main" id="{752C1AD4-D224-9D44-7713-1A52210B5119}"/>
              </a:ext>
            </a:extLst>
          </p:cNvPr>
          <p:cNvSpPr>
            <a:spLocks noGrp="1"/>
          </p:cNvSpPr>
          <p:nvPr>
            <p:ph idx="1"/>
          </p:nvPr>
        </p:nvSpPr>
        <p:spPr>
          <a:xfrm>
            <a:off x="6094840" y="1525619"/>
            <a:ext cx="1971233" cy="2072225"/>
          </a:xfrm>
          <a:ln>
            <a:solidFill>
              <a:schemeClr val="tx1"/>
            </a:solidFill>
          </a:ln>
        </p:spPr>
        <p:txBody>
          <a:bodyPr>
            <a:normAutofit fontScale="92500" lnSpcReduction="20000"/>
          </a:bodyPr>
          <a:lstStyle/>
          <a:p>
            <a:pPr marL="0" indent="0">
              <a:buNone/>
            </a:pPr>
            <a:r>
              <a:rPr lang="en-CN" sz="1100" dirty="0"/>
              <a:t>The meaning of the clay work are :</a:t>
            </a:r>
          </a:p>
          <a:p>
            <a:pPr marL="0" indent="0">
              <a:buNone/>
            </a:pPr>
            <a:r>
              <a:rPr lang="en-CN" sz="1100" dirty="0"/>
              <a:t>-Duck: the sound of the word duck in Chinese is similar to my nickname </a:t>
            </a:r>
          </a:p>
          <a:p>
            <a:pPr marL="0" indent="0">
              <a:buNone/>
            </a:pPr>
            <a:r>
              <a:rPr lang="en-CN" sz="1100" dirty="0"/>
              <a:t>-Pine- my favourite type of tree </a:t>
            </a:r>
          </a:p>
          <a:p>
            <a:pPr marL="0" indent="0">
              <a:buNone/>
            </a:pPr>
            <a:r>
              <a:rPr lang="en-CN" sz="1100" dirty="0"/>
              <a:t>-Cat- I made it looks similar to my cat </a:t>
            </a:r>
          </a:p>
          <a:p>
            <a:pPr marL="0" indent="0">
              <a:buNone/>
            </a:pPr>
            <a:r>
              <a:rPr lang="en-CN" sz="1100" dirty="0"/>
              <a:t>-The house – the roof is painted with an aquose blue and the windows and doors I used drak brown. </a:t>
            </a:r>
          </a:p>
        </p:txBody>
      </p:sp>
      <p:sp>
        <p:nvSpPr>
          <p:cNvPr id="4" name="Rectangle 3">
            <a:extLst>
              <a:ext uri="{FF2B5EF4-FFF2-40B4-BE49-F238E27FC236}">
                <a16:creationId xmlns:a16="http://schemas.microsoft.com/office/drawing/2014/main" id="{802CD6A8-0C88-B6A8-D73E-F022DB332D3A}"/>
              </a:ext>
            </a:extLst>
          </p:cNvPr>
          <p:cNvSpPr/>
          <p:nvPr/>
        </p:nvSpPr>
        <p:spPr>
          <a:xfrm>
            <a:off x="635000" y="1277327"/>
            <a:ext cx="10909300" cy="518208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7A18DC42-7D02-05F1-F1E9-FC466A6DF78C}"/>
              </a:ext>
            </a:extLst>
          </p:cNvPr>
          <p:cNvSpPr/>
          <p:nvPr/>
        </p:nvSpPr>
        <p:spPr>
          <a:xfrm>
            <a:off x="635000" y="342900"/>
            <a:ext cx="10909300" cy="74734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7" name="Picture 6" descr="A wooden object with a white house and a cat on it&#10;&#10;Description automatically generated">
            <a:extLst>
              <a:ext uri="{FF2B5EF4-FFF2-40B4-BE49-F238E27FC236}">
                <a16:creationId xmlns:a16="http://schemas.microsoft.com/office/drawing/2014/main" id="{7C878E71-B749-8214-9FDA-E939AFAB9969}"/>
              </a:ext>
            </a:extLst>
          </p:cNvPr>
          <p:cNvPicPr>
            <a:picLocks noChangeAspect="1"/>
          </p:cNvPicPr>
          <p:nvPr/>
        </p:nvPicPr>
        <p:blipFill>
          <a:blip r:embed="rId2"/>
          <a:srcRect l="9124" t="8368" b="5728"/>
          <a:stretch/>
        </p:blipFill>
        <p:spPr>
          <a:xfrm rot="5400000">
            <a:off x="9522889" y="1850504"/>
            <a:ext cx="1998754" cy="1417044"/>
          </a:xfrm>
          <a:prstGeom prst="rect">
            <a:avLst/>
          </a:prstGeom>
        </p:spPr>
      </p:pic>
      <p:pic>
        <p:nvPicPr>
          <p:cNvPr id="9" name="Picture 8" descr="A mirror image of a toy house and trees&#10;&#10;Description automatically generated">
            <a:extLst>
              <a:ext uri="{FF2B5EF4-FFF2-40B4-BE49-F238E27FC236}">
                <a16:creationId xmlns:a16="http://schemas.microsoft.com/office/drawing/2014/main" id="{5E6ACC12-00D8-E0BB-B45B-AAA62913778C}"/>
              </a:ext>
            </a:extLst>
          </p:cNvPr>
          <p:cNvPicPr>
            <a:picLocks noChangeAspect="1"/>
          </p:cNvPicPr>
          <p:nvPr/>
        </p:nvPicPr>
        <p:blipFill>
          <a:blip r:embed="rId3"/>
          <a:stretch>
            <a:fillRect/>
          </a:stretch>
        </p:blipFill>
        <p:spPr>
          <a:xfrm rot="5400000">
            <a:off x="7872408" y="4072838"/>
            <a:ext cx="2004172" cy="1503129"/>
          </a:xfrm>
          <a:prstGeom prst="rect">
            <a:avLst/>
          </a:prstGeom>
        </p:spPr>
      </p:pic>
      <p:pic>
        <p:nvPicPr>
          <p:cNvPr id="11" name="Picture 10" descr="A mirror with a group of objects&#10;&#10;Description automatically generated with medium confidence">
            <a:extLst>
              <a:ext uri="{FF2B5EF4-FFF2-40B4-BE49-F238E27FC236}">
                <a16:creationId xmlns:a16="http://schemas.microsoft.com/office/drawing/2014/main" id="{79CFF832-CD15-15A1-02B2-ADD374EADE1B}"/>
              </a:ext>
            </a:extLst>
          </p:cNvPr>
          <p:cNvPicPr>
            <a:picLocks noChangeAspect="1"/>
          </p:cNvPicPr>
          <p:nvPr/>
        </p:nvPicPr>
        <p:blipFill>
          <a:blip r:embed="rId4"/>
          <a:stretch>
            <a:fillRect/>
          </a:stretch>
        </p:blipFill>
        <p:spPr>
          <a:xfrm rot="5400000">
            <a:off x="7872409" y="1810170"/>
            <a:ext cx="2004170" cy="1503128"/>
          </a:xfrm>
          <a:prstGeom prst="rect">
            <a:avLst/>
          </a:prstGeom>
        </p:spPr>
      </p:pic>
      <p:pic>
        <p:nvPicPr>
          <p:cNvPr id="13" name="Picture 12" descr="A group of clay figures on a wood surface&#10;&#10;Description automatically generated">
            <a:extLst>
              <a:ext uri="{FF2B5EF4-FFF2-40B4-BE49-F238E27FC236}">
                <a16:creationId xmlns:a16="http://schemas.microsoft.com/office/drawing/2014/main" id="{8382F4DE-1F0A-27CE-24F0-A0730881931E}"/>
              </a:ext>
            </a:extLst>
          </p:cNvPr>
          <p:cNvPicPr>
            <a:picLocks noChangeAspect="1"/>
          </p:cNvPicPr>
          <p:nvPr/>
        </p:nvPicPr>
        <p:blipFill>
          <a:blip r:embed="rId5"/>
          <a:stretch>
            <a:fillRect/>
          </a:stretch>
        </p:blipFill>
        <p:spPr>
          <a:xfrm rot="5400000">
            <a:off x="9477135" y="4072838"/>
            <a:ext cx="2004174" cy="1503131"/>
          </a:xfrm>
          <a:prstGeom prst="rect">
            <a:avLst/>
          </a:prstGeom>
        </p:spPr>
      </p:pic>
      <p:pic>
        <p:nvPicPr>
          <p:cNvPr id="15" name="Picture 14" descr="A mirror on a wood surface&#10;&#10;Description automatically generated">
            <a:extLst>
              <a:ext uri="{FF2B5EF4-FFF2-40B4-BE49-F238E27FC236}">
                <a16:creationId xmlns:a16="http://schemas.microsoft.com/office/drawing/2014/main" id="{C1C7A9C6-9F3B-0A84-846B-3424F78C8566}"/>
              </a:ext>
            </a:extLst>
          </p:cNvPr>
          <p:cNvPicPr>
            <a:picLocks noChangeAspect="1"/>
          </p:cNvPicPr>
          <p:nvPr/>
        </p:nvPicPr>
        <p:blipFill>
          <a:blip r:embed="rId6"/>
          <a:srcRect t="5084" b="22115"/>
          <a:stretch/>
        </p:blipFill>
        <p:spPr>
          <a:xfrm>
            <a:off x="4414611" y="1495779"/>
            <a:ext cx="1647217" cy="2131906"/>
          </a:xfrm>
          <a:prstGeom prst="rect">
            <a:avLst/>
          </a:prstGeom>
        </p:spPr>
      </p:pic>
      <p:pic>
        <p:nvPicPr>
          <p:cNvPr id="17" name="Picture 16" descr="A hand holding a mirror over a small table&#10;&#10;Description automatically generated">
            <a:extLst>
              <a:ext uri="{FF2B5EF4-FFF2-40B4-BE49-F238E27FC236}">
                <a16:creationId xmlns:a16="http://schemas.microsoft.com/office/drawing/2014/main" id="{DD0E9D7E-F2A9-26CC-D6D3-35850723F1C1}"/>
              </a:ext>
            </a:extLst>
          </p:cNvPr>
          <p:cNvPicPr>
            <a:picLocks noChangeAspect="1"/>
          </p:cNvPicPr>
          <p:nvPr/>
        </p:nvPicPr>
        <p:blipFill>
          <a:blip r:embed="rId7"/>
          <a:srcRect t="6861" b="17119"/>
          <a:stretch/>
        </p:blipFill>
        <p:spPr>
          <a:xfrm>
            <a:off x="850710" y="3479805"/>
            <a:ext cx="1620648" cy="2190264"/>
          </a:xfrm>
          <a:prstGeom prst="rect">
            <a:avLst/>
          </a:prstGeom>
        </p:spPr>
      </p:pic>
      <p:pic>
        <p:nvPicPr>
          <p:cNvPr id="19" name="Picture 18" descr="A wooden object with a house on the side&#10;&#10;Description automatically generated">
            <a:extLst>
              <a:ext uri="{FF2B5EF4-FFF2-40B4-BE49-F238E27FC236}">
                <a16:creationId xmlns:a16="http://schemas.microsoft.com/office/drawing/2014/main" id="{D231C8B8-3AE4-2FC6-24C7-A8931573FACF}"/>
              </a:ext>
            </a:extLst>
          </p:cNvPr>
          <p:cNvPicPr>
            <a:picLocks noChangeAspect="1"/>
          </p:cNvPicPr>
          <p:nvPr/>
        </p:nvPicPr>
        <p:blipFill>
          <a:blip r:embed="rId8"/>
          <a:stretch>
            <a:fillRect/>
          </a:stretch>
        </p:blipFill>
        <p:spPr>
          <a:xfrm>
            <a:off x="2676735" y="1466526"/>
            <a:ext cx="851925" cy="881817"/>
          </a:xfrm>
          <a:prstGeom prst="rect">
            <a:avLst/>
          </a:prstGeom>
        </p:spPr>
      </p:pic>
      <p:sp>
        <p:nvSpPr>
          <p:cNvPr id="20" name="Content Placeholder 2">
            <a:extLst>
              <a:ext uri="{FF2B5EF4-FFF2-40B4-BE49-F238E27FC236}">
                <a16:creationId xmlns:a16="http://schemas.microsoft.com/office/drawing/2014/main" id="{0E330345-2F5B-A4BF-59E6-12DC087725E2}"/>
              </a:ext>
            </a:extLst>
          </p:cNvPr>
          <p:cNvSpPr txBox="1">
            <a:spLocks/>
          </p:cNvSpPr>
          <p:nvPr/>
        </p:nvSpPr>
        <p:spPr>
          <a:xfrm>
            <a:off x="779803" y="1457519"/>
            <a:ext cx="1790621" cy="173198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t>T</a:t>
            </a:r>
            <a:r>
              <a:rPr lang="en-CN" sz="1100" dirty="0"/>
              <a:t>o make the movement of the ghosts smother I made a handle in fab lab. I cutted the wood drilled them and connected them with a nail. T</a:t>
            </a:r>
            <a:r>
              <a:rPr lang="en-US" sz="1100" dirty="0"/>
              <a:t>h</a:t>
            </a:r>
            <a:r>
              <a:rPr lang="en-CN" sz="1100" dirty="0"/>
              <a:t>e handle really made the movement easier.</a:t>
            </a:r>
          </a:p>
        </p:txBody>
      </p:sp>
      <p:sp>
        <p:nvSpPr>
          <p:cNvPr id="21" name="Content Placeholder 2">
            <a:extLst>
              <a:ext uri="{FF2B5EF4-FFF2-40B4-BE49-F238E27FC236}">
                <a16:creationId xmlns:a16="http://schemas.microsoft.com/office/drawing/2014/main" id="{887CF1B6-6F85-302F-AE96-2DF9D3F8F657}"/>
              </a:ext>
            </a:extLst>
          </p:cNvPr>
          <p:cNvSpPr txBox="1">
            <a:spLocks/>
          </p:cNvSpPr>
          <p:nvPr/>
        </p:nvSpPr>
        <p:spPr>
          <a:xfrm>
            <a:off x="2676736" y="2490176"/>
            <a:ext cx="1647218" cy="88181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N" sz="1100" dirty="0"/>
              <a:t>After coloring  all the pieces of clay I use the hot glue to glue them on the top of the box. </a:t>
            </a:r>
          </a:p>
        </p:txBody>
      </p:sp>
      <p:sp>
        <p:nvSpPr>
          <p:cNvPr id="22" name="Action Button: Home 21">
            <a:hlinkClick r:id="" action="ppaction://hlinkshowjump?jump=firstslide" highlightClick="1"/>
            <a:extLst>
              <a:ext uri="{FF2B5EF4-FFF2-40B4-BE49-F238E27FC236}">
                <a16:creationId xmlns:a16="http://schemas.microsoft.com/office/drawing/2014/main" id="{2E8DB499-C93F-3818-4662-B8EF0FB7C76B}"/>
              </a:ext>
            </a:extLst>
          </p:cNvPr>
          <p:cNvSpPr/>
          <p:nvPr/>
        </p:nvSpPr>
        <p:spPr>
          <a:xfrm>
            <a:off x="3733776" y="1742487"/>
            <a:ext cx="367323" cy="382953"/>
          </a:xfrm>
          <a:prstGeom prst="actionButtonHo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3" name="Content Placeholder 2">
            <a:extLst>
              <a:ext uri="{FF2B5EF4-FFF2-40B4-BE49-F238E27FC236}">
                <a16:creationId xmlns:a16="http://schemas.microsoft.com/office/drawing/2014/main" id="{B3D0BD09-90B3-5C36-095A-369811B84CBF}"/>
              </a:ext>
            </a:extLst>
          </p:cNvPr>
          <p:cNvSpPr txBox="1">
            <a:spLocks/>
          </p:cNvSpPr>
          <p:nvPr/>
        </p:nvSpPr>
        <p:spPr>
          <a:xfrm>
            <a:off x="2676735" y="3686698"/>
            <a:ext cx="2541557" cy="2704958"/>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t>The strength of my project illustrated by its ability to create a deeply immersive and personal experience by combining materials and movement. Clay and wood introduces texture, grounding the experience while contrasting with the mirrors' effect. The automaton mechanism allows the "ghost" to move freely, symbolizing the feeling of being chased by one's fears, adding a lifelike and unpredictable quality. The strength of my work lies in its ability to engage viewers on a personal and emotional level.</a:t>
            </a:r>
            <a:endParaRPr lang="en-CN" sz="1600" dirty="0"/>
          </a:p>
        </p:txBody>
      </p:sp>
      <p:sp>
        <p:nvSpPr>
          <p:cNvPr id="24" name="Content Placeholder 2">
            <a:extLst>
              <a:ext uri="{FF2B5EF4-FFF2-40B4-BE49-F238E27FC236}">
                <a16:creationId xmlns:a16="http://schemas.microsoft.com/office/drawing/2014/main" id="{5B18A75D-9AF9-0202-E0B6-31D1248D3B8E}"/>
              </a:ext>
            </a:extLst>
          </p:cNvPr>
          <p:cNvSpPr txBox="1">
            <a:spLocks/>
          </p:cNvSpPr>
          <p:nvPr/>
        </p:nvSpPr>
        <p:spPr>
          <a:xfrm>
            <a:off x="5319889" y="3698214"/>
            <a:ext cx="2700155" cy="193681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t>My project is about how my inner fears connect with the imagined scenes of my life. It explores the idea of "scaring oneself" and shows that these fears come from within. By using mirrors, viewers see their own reflections, showing that these fears are illusions they create themselves. This gives people a chance to experience and better understand what it means to be scared by their own thoughts.</a:t>
            </a:r>
          </a:p>
        </p:txBody>
      </p:sp>
      <p:sp>
        <p:nvSpPr>
          <p:cNvPr id="27" name="Content Placeholder 2">
            <a:extLst>
              <a:ext uri="{FF2B5EF4-FFF2-40B4-BE49-F238E27FC236}">
                <a16:creationId xmlns:a16="http://schemas.microsoft.com/office/drawing/2014/main" id="{F2099B04-C5B8-B2E3-FAEB-D23E778C65D8}"/>
              </a:ext>
            </a:extLst>
          </p:cNvPr>
          <p:cNvSpPr txBox="1">
            <a:spLocks/>
          </p:cNvSpPr>
          <p:nvPr/>
        </p:nvSpPr>
        <p:spPr>
          <a:xfrm>
            <a:off x="5319888" y="5735394"/>
            <a:ext cx="2700155" cy="65626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t>I grew during this project because I learned how to utilize machines in a fab lab and how to effectively combine different materials to get a successful final product. </a:t>
            </a:r>
          </a:p>
          <a:p>
            <a:pPr marL="0" indent="0">
              <a:buNone/>
            </a:pPr>
            <a:endParaRPr lang="en-US" sz="1100" dirty="0"/>
          </a:p>
        </p:txBody>
      </p:sp>
      <p:sp>
        <p:nvSpPr>
          <p:cNvPr id="28" name="Content Placeholder 2">
            <a:extLst>
              <a:ext uri="{FF2B5EF4-FFF2-40B4-BE49-F238E27FC236}">
                <a16:creationId xmlns:a16="http://schemas.microsoft.com/office/drawing/2014/main" id="{AB62A746-DE0B-7783-B8B5-B62C13BF54CD}"/>
              </a:ext>
            </a:extLst>
          </p:cNvPr>
          <p:cNvSpPr txBox="1">
            <a:spLocks/>
          </p:cNvSpPr>
          <p:nvPr/>
        </p:nvSpPr>
        <p:spPr>
          <a:xfrm>
            <a:off x="8159020" y="5855359"/>
            <a:ext cx="2934076" cy="459254"/>
          </a:xfrm>
          <a:prstGeom prst="rect">
            <a:avLst/>
          </a:prstGeom>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t>Something that can be done better is I could create a background to make the scene more complete </a:t>
            </a:r>
          </a:p>
        </p:txBody>
      </p:sp>
    </p:spTree>
    <p:extLst>
      <p:ext uri="{BB962C8B-B14F-4D97-AF65-F5344CB8AC3E}">
        <p14:creationId xmlns:p14="http://schemas.microsoft.com/office/powerpoint/2010/main" val="1154643442"/>
      </p:ext>
    </p:extLst>
  </p:cSld>
  <p:clrMapOvr>
    <a:masterClrMapping/>
  </p:clrMapOvr>
</p:sld>
</file>

<file path=ppt/theme/theme1.xml><?xml version="1.0" encoding="utf-8"?>
<a:theme xmlns:a="http://schemas.openxmlformats.org/drawingml/2006/main" name="TornVTI">
  <a:themeElements>
    <a:clrScheme name="AnalogousFromRegularSeedRightStep">
      <a:dk1>
        <a:srgbClr val="000000"/>
      </a:dk1>
      <a:lt1>
        <a:srgbClr val="FFFFFF"/>
      </a:lt1>
      <a:dk2>
        <a:srgbClr val="311C1F"/>
      </a:dk2>
      <a:lt2>
        <a:srgbClr val="F3F2F0"/>
      </a:lt2>
      <a:accent1>
        <a:srgbClr val="4D77C3"/>
      </a:accent1>
      <a:accent2>
        <a:srgbClr val="4640B3"/>
      </a:accent2>
      <a:accent3>
        <a:srgbClr val="854DC3"/>
      </a:accent3>
      <a:accent4>
        <a:srgbClr val="A53BB1"/>
      </a:accent4>
      <a:accent5>
        <a:srgbClr val="C34D9F"/>
      </a:accent5>
      <a:accent6>
        <a:srgbClr val="B13B5B"/>
      </a:accent6>
      <a:hlink>
        <a:srgbClr val="AC8339"/>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2796</TotalTime>
  <Words>1239</Words>
  <Application>Microsoft Macintosh PowerPoint</Application>
  <PresentationFormat>Widescreen</PresentationFormat>
  <Paragraphs>35</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DengXian</vt:lpstr>
      <vt:lpstr>PingFang SC</vt:lpstr>
      <vt:lpstr>ACADEMY ENGRAVED LET PLAIN:1.0</vt:lpstr>
      <vt:lpstr>Aptos</vt:lpstr>
      <vt:lpstr>Arial</vt:lpstr>
      <vt:lpstr>Verdana Pro</vt:lpstr>
      <vt:lpstr>Verdana Pro Cond SemiBold</vt:lpstr>
      <vt:lpstr>TornVTI</vt:lpstr>
      <vt:lpstr>Kinetic Art</vt:lpstr>
      <vt:lpstr>IDEA EXPLORATION </vt:lpstr>
      <vt:lpstr>ARTIST RESEARCH </vt:lpstr>
      <vt:lpstr>PROCESSING</vt:lpstr>
      <vt:lpstr>Processing + Final art project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Silvia Cai</dc:creator>
  <cp:lastModifiedBy>Silvia Cai</cp:lastModifiedBy>
  <cp:revision>25</cp:revision>
  <dcterms:created xsi:type="dcterms:W3CDTF">2024-09-25T06:21:38Z</dcterms:created>
  <dcterms:modified xsi:type="dcterms:W3CDTF">2024-10-20T12:47:45Z</dcterms:modified>
</cp:coreProperties>
</file>